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86" r:id="rId7"/>
    <p:sldId id="279" r:id="rId8"/>
    <p:sldId id="288" r:id="rId9"/>
    <p:sldId id="289" r:id="rId10"/>
    <p:sldId id="291" r:id="rId11"/>
    <p:sldId id="285" r:id="rId12"/>
  </p:sldIdLst>
  <p:sldSz cx="18288000" cy="10287000"/>
  <p:notesSz cx="6858000" cy="9144000"/>
  <p:embeddedFontLst>
    <p:embeddedFont>
      <p:font typeface="Abril Fatface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Classic" panose="020B0604020202020204" charset="0"/>
      <p:regular r:id="rId19"/>
    </p:embeddedFont>
    <p:embeddedFont>
      <p:font typeface="Montserrat Light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BF51"/>
    <a:srgbClr val="E3CA6F"/>
    <a:srgbClr val="EDD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5059" autoAdjust="0"/>
  </p:normalViewPr>
  <p:slideViewPr>
    <p:cSldViewPr>
      <p:cViewPr varScale="1">
        <p:scale>
          <a:sx n="55" d="100"/>
          <a:sy n="55" d="100"/>
        </p:scale>
        <p:origin x="653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504BA-14F9-2449-90D2-4793A954182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89537-1BD7-2E4B-A04E-F9BD16960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9537-1BD7-2E4B-A04E-F9BD169605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88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9537-1BD7-2E4B-A04E-F9BD169605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8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9537-1BD7-2E4B-A04E-F9BD169605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50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9537-1BD7-2E4B-A04E-F9BD169605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9537-1BD7-2E4B-A04E-F9BD169605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9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9537-1BD7-2E4B-A04E-F9BD169605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9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9537-1BD7-2E4B-A04E-F9BD169605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90897"/>
            <a:ext cx="16230600" cy="33675"/>
          </a:xfrm>
          <a:prstGeom prst="rect">
            <a:avLst/>
          </a:prstGeom>
          <a:solidFill>
            <a:srgbClr val="D9B93E"/>
          </a:solidFill>
        </p:spPr>
      </p:sp>
      <p:sp>
        <p:nvSpPr>
          <p:cNvPr id="6" name="AutoShape 6"/>
          <p:cNvSpPr/>
          <p:nvPr/>
        </p:nvSpPr>
        <p:spPr>
          <a:xfrm>
            <a:off x="12344400" y="-870116"/>
            <a:ext cx="2334629" cy="11146247"/>
          </a:xfrm>
          <a:prstGeom prst="rect">
            <a:avLst/>
          </a:prstGeom>
          <a:solidFill>
            <a:srgbClr val="D9B93E">
              <a:alpha val="49803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1028700" y="3086100"/>
            <a:ext cx="11729259" cy="5949585"/>
            <a:chOff x="0" y="-409744"/>
            <a:chExt cx="15639011" cy="7932781"/>
          </a:xfrm>
        </p:grpSpPr>
        <p:sp>
          <p:nvSpPr>
            <p:cNvPr id="8" name="TextBox 8"/>
            <p:cNvSpPr txBox="1"/>
            <p:nvPr/>
          </p:nvSpPr>
          <p:spPr>
            <a:xfrm>
              <a:off x="0" y="4493875"/>
              <a:ext cx="11580313" cy="3029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800" spc="56" dirty="0">
                  <a:solidFill>
                    <a:srgbClr val="050707"/>
                  </a:solidFill>
                  <a:latin typeface="Montserrat Classic"/>
                </a:rPr>
                <a:t>Shams </a:t>
              </a:r>
              <a:r>
                <a:rPr lang="en-US" sz="2800" spc="56" dirty="0" err="1">
                  <a:solidFill>
                    <a:srgbClr val="050707"/>
                  </a:solidFill>
                  <a:latin typeface="Montserrat Classic"/>
                </a:rPr>
                <a:t>Alam</a:t>
              </a:r>
              <a:r>
                <a:rPr lang="en-US" sz="2800" spc="56" dirty="0">
                  <a:solidFill>
                    <a:srgbClr val="050707"/>
                  </a:solidFill>
                  <a:latin typeface="Montserrat Classic"/>
                </a:rPr>
                <a:t> </a:t>
              </a:r>
              <a:r>
                <a:rPr lang="en-US" sz="2800" spc="56" dirty="0" err="1">
                  <a:solidFill>
                    <a:srgbClr val="050707"/>
                  </a:solidFill>
                  <a:latin typeface="Montserrat Classic"/>
                </a:rPr>
                <a:t>Naimi</a:t>
              </a:r>
              <a:r>
                <a:rPr lang="en-US" sz="2800" spc="56" dirty="0">
                  <a:solidFill>
                    <a:srgbClr val="050707"/>
                  </a:solidFill>
                  <a:latin typeface="Montserrat Classic"/>
                </a:rPr>
                <a:t>    1029443</a:t>
              </a:r>
            </a:p>
            <a:p>
              <a:pPr>
                <a:lnSpc>
                  <a:spcPts val="3639"/>
                </a:lnSpc>
              </a:pPr>
              <a:r>
                <a:rPr lang="en-US" sz="2799" spc="55" dirty="0" err="1">
                  <a:solidFill>
                    <a:srgbClr val="050707"/>
                  </a:solidFill>
                  <a:latin typeface="Montserrat Classic"/>
                </a:rPr>
                <a:t>Anuja</a:t>
              </a:r>
              <a:r>
                <a:rPr lang="en-US" sz="2799" spc="55" dirty="0">
                  <a:solidFill>
                    <a:srgbClr val="050707"/>
                  </a:solidFill>
                  <a:latin typeface="Montserrat Classic"/>
                </a:rPr>
                <a:t> </a:t>
              </a:r>
              <a:r>
                <a:rPr lang="en-US" sz="2799" spc="55" dirty="0" err="1">
                  <a:solidFill>
                    <a:srgbClr val="050707"/>
                  </a:solidFill>
                  <a:latin typeface="Montserrat Classic"/>
                </a:rPr>
                <a:t>Suryawanshi</a:t>
              </a:r>
              <a:r>
                <a:rPr lang="en-US" sz="2799" spc="55" dirty="0">
                  <a:solidFill>
                    <a:srgbClr val="050707"/>
                  </a:solidFill>
                  <a:latin typeface="Montserrat Classic"/>
                </a:rPr>
                <a:t>    1383812</a:t>
              </a:r>
            </a:p>
            <a:p>
              <a:pPr>
                <a:lnSpc>
                  <a:spcPts val="3639"/>
                </a:lnSpc>
              </a:pPr>
              <a:r>
                <a:rPr lang="en-US" sz="2799" spc="55" dirty="0" err="1">
                  <a:solidFill>
                    <a:srgbClr val="050707"/>
                  </a:solidFill>
                  <a:latin typeface="Montserrat Classic"/>
                </a:rPr>
                <a:t>Girija</a:t>
              </a:r>
              <a:r>
                <a:rPr lang="en-US" sz="2799" spc="55" dirty="0">
                  <a:solidFill>
                    <a:srgbClr val="050707"/>
                  </a:solidFill>
                  <a:latin typeface="Montserrat Classic"/>
                </a:rPr>
                <a:t> Dhawale             1873112</a:t>
              </a:r>
            </a:p>
            <a:p>
              <a:pPr>
                <a:lnSpc>
                  <a:spcPts val="3639"/>
                </a:lnSpc>
              </a:pPr>
              <a:r>
                <a:rPr lang="en-US" sz="2799" spc="55" dirty="0">
                  <a:solidFill>
                    <a:srgbClr val="050707"/>
                  </a:solidFill>
                  <a:latin typeface="Montserrat Classic"/>
                </a:rPr>
                <a:t>Yash Kumar                 1080365</a:t>
              </a:r>
            </a:p>
            <a:p>
              <a:pPr>
                <a:lnSpc>
                  <a:spcPts val="3640"/>
                </a:lnSpc>
              </a:pPr>
              <a:endParaRPr lang="en-US" sz="2799" spc="55" dirty="0">
                <a:solidFill>
                  <a:srgbClr val="050707"/>
                </a:solidFill>
                <a:latin typeface="Montserrat Classic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895600" y="-409744"/>
              <a:ext cx="12743411" cy="1665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60"/>
                </a:lnSpc>
              </a:pPr>
              <a:r>
                <a:rPr lang="en-US" sz="10400" spc="104" dirty="0" err="1">
                  <a:solidFill>
                    <a:srgbClr val="050707"/>
                  </a:solidFill>
                  <a:latin typeface="Abril Fatface"/>
                </a:rPr>
                <a:t>Healthify</a:t>
              </a:r>
              <a:endParaRPr lang="en-US" sz="10400" spc="104" dirty="0">
                <a:solidFill>
                  <a:srgbClr val="050707"/>
                </a:solidFill>
                <a:latin typeface="Abril Fatface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00125"/>
            <a:ext cx="8685234" cy="41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392" dirty="0">
                <a:solidFill>
                  <a:srgbClr val="050707"/>
                </a:solidFill>
                <a:latin typeface="Montserrat Classic"/>
              </a:rPr>
              <a:t>INFO 6150 PRESENTATION GROUP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B8D43F-6EEE-40D7-ABEE-3593075F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6" t="327" r="23341"/>
          <a:stretch/>
        </p:blipFill>
        <p:spPr>
          <a:xfrm>
            <a:off x="13082083" y="-870116"/>
            <a:ext cx="5205916" cy="1111901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6982958" y="2696818"/>
            <a:ext cx="874922" cy="124026"/>
          </a:xfrm>
          <a:prstGeom prst="rect">
            <a:avLst/>
          </a:prstGeom>
          <a:solidFill>
            <a:srgbClr val="D9B93E"/>
          </a:solid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E3687-5FCA-8547-812C-3C79E888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71" y="2324100"/>
            <a:ext cx="10058400" cy="4508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BCAE4C-E714-4778-B3EB-EFFF1DEF237A}"/>
              </a:ext>
            </a:extLst>
          </p:cNvPr>
          <p:cNvSpPr txBox="1"/>
          <p:nvPr/>
        </p:nvSpPr>
        <p:spPr>
          <a:xfrm>
            <a:off x="12043229" y="37719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Classic" panose="020B0604020202020204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1395923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90897"/>
            <a:ext cx="16230600" cy="45719"/>
          </a:xfrm>
          <a:prstGeom prst="rect">
            <a:avLst/>
          </a:prstGeom>
          <a:solidFill>
            <a:srgbClr val="D9B93E"/>
          </a:solidFill>
        </p:spPr>
      </p:sp>
      <p:sp>
        <p:nvSpPr>
          <p:cNvPr id="11" name="AutoShape 11"/>
          <p:cNvSpPr/>
          <p:nvPr/>
        </p:nvSpPr>
        <p:spPr>
          <a:xfrm rot="16200000">
            <a:off x="7534590" y="-703460"/>
            <a:ext cx="3796468" cy="11245650"/>
          </a:xfrm>
          <a:prstGeom prst="rect">
            <a:avLst/>
          </a:prstGeom>
          <a:solidFill>
            <a:srgbClr val="D9B93E">
              <a:alpha val="49803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27924-C7B1-4CBE-B17A-5BA9F67CBD34}"/>
              </a:ext>
            </a:extLst>
          </p:cNvPr>
          <p:cNvSpPr txBox="1"/>
          <p:nvPr/>
        </p:nvSpPr>
        <p:spPr>
          <a:xfrm>
            <a:off x="5638801" y="4254259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bril Fatface" panose="020B0604020202020204" charset="0"/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271013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90897"/>
            <a:ext cx="16230600" cy="33675"/>
          </a:xfrm>
          <a:prstGeom prst="rect">
            <a:avLst/>
          </a:prstGeom>
          <a:solidFill>
            <a:srgbClr val="D9B93E"/>
          </a:solidFill>
        </p:spPr>
      </p:sp>
      <p:grpSp>
        <p:nvGrpSpPr>
          <p:cNvPr id="4" name="Group 4"/>
          <p:cNvGrpSpPr/>
          <p:nvPr/>
        </p:nvGrpSpPr>
        <p:grpSpPr>
          <a:xfrm>
            <a:off x="8726796" y="1085850"/>
            <a:ext cx="8532504" cy="1738354"/>
            <a:chOff x="-32084" y="76200"/>
            <a:chExt cx="11376672" cy="2317806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1344588" cy="1504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050707"/>
                  </a:solidFill>
                  <a:latin typeface="Abril Fatface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2084" y="1698680"/>
              <a:ext cx="10693123" cy="695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 spc="170" dirty="0">
                  <a:solidFill>
                    <a:srgbClr val="D9B93E"/>
                  </a:solidFill>
                  <a:latin typeface="Abril Fatface"/>
                </a:rPr>
                <a:t>HIGHLIGHTS AND INSIGHTS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2035600" y="6836212"/>
            <a:ext cx="5102638" cy="3450788"/>
          </a:xfrm>
          <a:prstGeom prst="rect">
            <a:avLst/>
          </a:prstGeom>
          <a:solidFill>
            <a:srgbClr val="D9B93E">
              <a:alpha val="49803"/>
            </a:srgbClr>
          </a:solid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81DBF-8855-4339-8024-8CC5FF2A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568" y="1955892"/>
            <a:ext cx="9804975" cy="5131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763C03-80B8-4D3B-B37F-3DC54BF0D484}"/>
              </a:ext>
            </a:extLst>
          </p:cNvPr>
          <p:cNvSpPr txBox="1"/>
          <p:nvPr/>
        </p:nvSpPr>
        <p:spPr>
          <a:xfrm>
            <a:off x="8382000" y="3314700"/>
            <a:ext cx="7239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Montserrat Classic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Montserrat Classic" panose="020B0604020202020204" charset="0"/>
              </a:rPr>
              <a:t>Healthify</a:t>
            </a:r>
            <a:r>
              <a:rPr lang="en-US" sz="2800" dirty="0">
                <a:latin typeface="Montserrat Classic" panose="020B0604020202020204" charset="0"/>
              </a:rPr>
              <a:t> is a web-app for Nutritionists and diet enthusiasts.</a:t>
            </a:r>
          </a:p>
          <a:p>
            <a:endParaRPr lang="en-US" sz="2800" dirty="0">
              <a:latin typeface="Montserrat Classic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Classic" panose="020B0604020202020204" charset="0"/>
              </a:rPr>
              <a:t>Patients can get be assigned to a team of highly qualified medical professionals for their diet related concerns.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Montserrat Classic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Classic" panose="020B0604020202020204" charset="0"/>
              </a:rPr>
              <a:t>Doctors can make a patient specific note according to their expertise.</a:t>
            </a:r>
          </a:p>
          <a:p>
            <a:endParaRPr lang="en-US" sz="2800" dirty="0">
              <a:latin typeface="Montserrat Classic" panose="020B0604020202020204" charset="0"/>
            </a:endParaRPr>
          </a:p>
          <a:p>
            <a:endParaRPr lang="en-US" sz="2800" dirty="0">
              <a:latin typeface="Montserrat Classic" panose="020B0604020202020204" charset="0"/>
            </a:endParaRPr>
          </a:p>
          <a:p>
            <a:endParaRPr lang="en-US" sz="2800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5539" y="1091376"/>
            <a:ext cx="13386442" cy="5913105"/>
            <a:chOff x="-5717949" y="-5017627"/>
            <a:chExt cx="17848591" cy="7884144"/>
          </a:xfrm>
        </p:grpSpPr>
        <p:sp>
          <p:nvSpPr>
            <p:cNvPr id="4" name="TextBox 4"/>
            <p:cNvSpPr txBox="1"/>
            <p:nvPr/>
          </p:nvSpPr>
          <p:spPr>
            <a:xfrm>
              <a:off x="-5717949" y="-5017627"/>
              <a:ext cx="11783271" cy="30093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chemeClr val="bg2">
                      <a:lumMod val="25000"/>
                    </a:schemeClr>
                  </a:solidFill>
                  <a:latin typeface="Abril Fatface"/>
                </a:rPr>
                <a:t>Problem Statement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71192"/>
              <a:ext cx="1213064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endParaRPr lang="en-US" sz="3400" spc="170" dirty="0">
                <a:solidFill>
                  <a:srgbClr val="050707"/>
                </a:solidFill>
                <a:latin typeface="Abril Fatface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48052" y="2893449"/>
            <a:ext cx="17000087" cy="6571185"/>
            <a:chOff x="-1025982" y="-693096"/>
            <a:chExt cx="22666782" cy="6537122"/>
          </a:xfrm>
        </p:grpSpPr>
        <p:sp>
          <p:nvSpPr>
            <p:cNvPr id="7" name="AutoShape 7"/>
            <p:cNvSpPr/>
            <p:nvPr/>
          </p:nvSpPr>
          <p:spPr>
            <a:xfrm>
              <a:off x="0" y="5799125"/>
              <a:ext cx="21640800" cy="44901"/>
            </a:xfrm>
            <a:prstGeom prst="rect">
              <a:avLst/>
            </a:prstGeom>
            <a:solidFill>
              <a:srgbClr val="D9B93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99063" y="-693096"/>
              <a:ext cx="12130640" cy="428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800" spc="84" dirty="0">
                <a:solidFill>
                  <a:srgbClr val="050707"/>
                </a:solidFill>
                <a:latin typeface="Montserrat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025982" y="55585"/>
              <a:ext cx="13001293" cy="428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endParaRPr lang="en-US" sz="2800" spc="84" dirty="0">
                <a:solidFill>
                  <a:srgbClr val="050707"/>
                </a:solidFill>
                <a:latin typeface="Montserrat Light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2104693" y="0"/>
            <a:ext cx="1909897" cy="11501224"/>
          </a:xfrm>
          <a:prstGeom prst="rect">
            <a:avLst/>
          </a:prstGeom>
          <a:solidFill>
            <a:srgbClr val="D9B93E">
              <a:alpha val="49803"/>
            </a:srgbClr>
          </a:solid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FD2B89-7418-4F70-B771-4ECE3995B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27122" y="2133600"/>
            <a:ext cx="11514667" cy="6019800"/>
          </a:xfrm>
          <a:prstGeom prst="rect">
            <a:avLst/>
          </a:prstGeom>
        </p:spPr>
      </p:pic>
      <p:pic>
        <p:nvPicPr>
          <p:cNvPr id="49" name="Graphic 48" descr="Customer review">
            <a:extLst>
              <a:ext uri="{FF2B5EF4-FFF2-40B4-BE49-F238E27FC236}">
                <a16:creationId xmlns:a16="http://schemas.microsoft.com/office/drawing/2014/main" id="{8CEE4AFB-9A5B-6B4A-ABEA-CAD896BF0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0407" y="1434588"/>
            <a:ext cx="1368778" cy="1368778"/>
          </a:xfrm>
          <a:prstGeom prst="rect">
            <a:avLst/>
          </a:prstGeom>
        </p:spPr>
      </p:pic>
      <p:grpSp>
        <p:nvGrpSpPr>
          <p:cNvPr id="50" name="Google Shape;181;p27">
            <a:extLst>
              <a:ext uri="{FF2B5EF4-FFF2-40B4-BE49-F238E27FC236}">
                <a16:creationId xmlns:a16="http://schemas.microsoft.com/office/drawing/2014/main" id="{BD0D2EFD-9123-3049-9AF5-E02BE4D0084C}"/>
              </a:ext>
            </a:extLst>
          </p:cNvPr>
          <p:cNvGrpSpPr/>
          <p:nvPr/>
        </p:nvGrpSpPr>
        <p:grpSpPr>
          <a:xfrm>
            <a:off x="4490050" y="7603833"/>
            <a:ext cx="2262768" cy="1212777"/>
            <a:chOff x="4307686" y="2242993"/>
            <a:chExt cx="475634" cy="260125"/>
          </a:xfrm>
        </p:grpSpPr>
        <p:grpSp>
          <p:nvGrpSpPr>
            <p:cNvPr id="52" name="Google Shape;182;p27">
              <a:extLst>
                <a:ext uri="{FF2B5EF4-FFF2-40B4-BE49-F238E27FC236}">
                  <a16:creationId xmlns:a16="http://schemas.microsoft.com/office/drawing/2014/main" id="{E2D28CDB-CAAE-8447-AD17-E25766876C43}"/>
                </a:ext>
              </a:extLst>
            </p:cNvPr>
            <p:cNvGrpSpPr/>
            <p:nvPr/>
          </p:nvGrpSpPr>
          <p:grpSpPr>
            <a:xfrm>
              <a:off x="4307686" y="2286954"/>
              <a:ext cx="475634" cy="172421"/>
              <a:chOff x="4307686" y="2286954"/>
              <a:chExt cx="475634" cy="172421"/>
            </a:xfrm>
          </p:grpSpPr>
          <p:sp>
            <p:nvSpPr>
              <p:cNvPr id="56" name="Google Shape;183;p27">
                <a:extLst>
                  <a:ext uri="{FF2B5EF4-FFF2-40B4-BE49-F238E27FC236}">
                    <a16:creationId xmlns:a16="http://schemas.microsoft.com/office/drawing/2014/main" id="{CB5203D4-E3DD-F64C-B5A6-5A3940AE04B8}"/>
                  </a:ext>
                </a:extLst>
              </p:cNvPr>
              <p:cNvSpPr/>
              <p:nvPr/>
            </p:nvSpPr>
            <p:spPr>
              <a:xfrm>
                <a:off x="4643001" y="2286954"/>
                <a:ext cx="140319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84;p27">
                <a:extLst>
                  <a:ext uri="{FF2B5EF4-FFF2-40B4-BE49-F238E27FC236}">
                    <a16:creationId xmlns:a16="http://schemas.microsoft.com/office/drawing/2014/main" id="{8C7EDA5E-BCF0-AB47-97A3-F0647CB983C6}"/>
                  </a:ext>
                </a:extLst>
              </p:cNvPr>
              <p:cNvSpPr/>
              <p:nvPr/>
            </p:nvSpPr>
            <p:spPr>
              <a:xfrm>
                <a:off x="4307686" y="2286954"/>
                <a:ext cx="140319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85;p27">
                <a:extLst>
                  <a:ext uri="{FF2B5EF4-FFF2-40B4-BE49-F238E27FC236}">
                    <a16:creationId xmlns:a16="http://schemas.microsoft.com/office/drawing/2014/main" id="{11C62348-791F-6641-A4FA-6A7C415F7D56}"/>
                  </a:ext>
                </a:extLst>
              </p:cNvPr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</p:sp>
        </p:grpSp>
        <p:sp>
          <p:nvSpPr>
            <p:cNvPr id="53" name="Google Shape;186;p27">
              <a:extLst>
                <a:ext uri="{FF2B5EF4-FFF2-40B4-BE49-F238E27FC236}">
                  <a16:creationId xmlns:a16="http://schemas.microsoft.com/office/drawing/2014/main" id="{69BD03B6-2C04-114C-BF30-7446ECDEAA79}"/>
                </a:ext>
              </a:extLst>
            </p:cNvPr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7;p27">
              <a:extLst>
                <a:ext uri="{FF2B5EF4-FFF2-40B4-BE49-F238E27FC236}">
                  <a16:creationId xmlns:a16="http://schemas.microsoft.com/office/drawing/2014/main" id="{1AC59E2C-179C-EF49-A38D-DE5839D3512C}"/>
                </a:ext>
              </a:extLst>
            </p:cNvPr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8;p27">
              <a:extLst>
                <a:ext uri="{FF2B5EF4-FFF2-40B4-BE49-F238E27FC236}">
                  <a16:creationId xmlns:a16="http://schemas.microsoft.com/office/drawing/2014/main" id="{0CF1AC8E-02C6-5147-961C-132F043E4982}"/>
                </a:ext>
              </a:extLst>
            </p:cNvPr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raphic 10" descr="Downward trend">
            <a:extLst>
              <a:ext uri="{FF2B5EF4-FFF2-40B4-BE49-F238E27FC236}">
                <a16:creationId xmlns:a16="http://schemas.microsoft.com/office/drawing/2014/main" id="{A5084117-7537-4B4E-9F0F-FBF31E908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409515" y="7898811"/>
            <a:ext cx="444757" cy="613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2D27A-5F89-4AB0-8DCA-78313FB5DE36}"/>
              </a:ext>
            </a:extLst>
          </p:cNvPr>
          <p:cNvSpPr txBox="1"/>
          <p:nvPr/>
        </p:nvSpPr>
        <p:spPr>
          <a:xfrm>
            <a:off x="922955" y="4446250"/>
            <a:ext cx="8837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endParaRPr lang="en-US" sz="2400" dirty="0">
              <a:latin typeface="Montserrat Classic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B6914-B062-41E0-A981-F380B0049ABE}"/>
              </a:ext>
            </a:extLst>
          </p:cNvPr>
          <p:cNvSpPr txBox="1"/>
          <p:nvPr/>
        </p:nvSpPr>
        <p:spPr>
          <a:xfrm>
            <a:off x="775571" y="3257651"/>
            <a:ext cx="91322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Classic" panose="020B0604020202020204" charset="0"/>
              </a:rPr>
              <a:t>Understandably medical information is private, we ensure end-to-end role specific privacy.</a:t>
            </a:r>
          </a:p>
          <a:p>
            <a:endParaRPr lang="en-US" sz="2400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Classic" panose="020B0604020202020204" charset="0"/>
              </a:rPr>
              <a:t> This is done in a way that individuals with different authorizations will use the app differently.</a:t>
            </a:r>
          </a:p>
          <a:p>
            <a:endParaRPr lang="en-US" sz="2400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Classic" panose="020B0604020202020204" charset="0"/>
              </a:rPr>
              <a:t>To emphasize that we have demonstrated 3 role accesses, restricting one role from the other at every point.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90897"/>
            <a:ext cx="16230600" cy="33675"/>
          </a:xfrm>
          <a:prstGeom prst="rect">
            <a:avLst/>
          </a:prstGeom>
          <a:solidFill>
            <a:srgbClr val="D9B93E"/>
          </a:solidFill>
        </p:spPr>
      </p:sp>
      <p:sp>
        <p:nvSpPr>
          <p:cNvPr id="3" name="AutoShape 3"/>
          <p:cNvSpPr/>
          <p:nvPr/>
        </p:nvSpPr>
        <p:spPr>
          <a:xfrm>
            <a:off x="2096305" y="-778479"/>
            <a:ext cx="3625610" cy="11843959"/>
          </a:xfrm>
          <a:prstGeom prst="rect">
            <a:avLst/>
          </a:prstGeom>
          <a:solidFill>
            <a:srgbClr val="D9B93E"/>
          </a:solidFill>
        </p:spPr>
      </p:sp>
      <p:sp>
        <p:nvSpPr>
          <p:cNvPr id="5" name="TextBox 5"/>
          <p:cNvSpPr txBox="1"/>
          <p:nvPr/>
        </p:nvSpPr>
        <p:spPr>
          <a:xfrm>
            <a:off x="8153400" y="402283"/>
            <a:ext cx="9641441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dirty="0">
                <a:solidFill>
                  <a:srgbClr val="D9B93E"/>
                </a:solidFill>
                <a:latin typeface="Abril Fatface"/>
              </a:rPr>
              <a:t>Technologies Implemented</a:t>
            </a:r>
          </a:p>
        </p:txBody>
      </p:sp>
      <p:pic>
        <p:nvPicPr>
          <p:cNvPr id="9" name="Graphic 8" descr="Bug under magnifying glass">
            <a:extLst>
              <a:ext uri="{FF2B5EF4-FFF2-40B4-BE49-F238E27FC236}">
                <a16:creationId xmlns:a16="http://schemas.microsoft.com/office/drawing/2014/main" id="{D53829A3-CD43-E64B-A240-398CB34E9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76321" y="22752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980D7-13B7-4B53-B59E-CB6179F84DC7}"/>
              </a:ext>
            </a:extLst>
          </p:cNvPr>
          <p:cNvSpPr txBox="1"/>
          <p:nvPr/>
        </p:nvSpPr>
        <p:spPr>
          <a:xfrm>
            <a:off x="6789520" y="2800503"/>
            <a:ext cx="9906000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Montserrat Classic" panose="020B0604020202020204" charset="0"/>
              </a:rPr>
              <a:t>Healthify</a:t>
            </a:r>
            <a:r>
              <a:rPr lang="en-US" sz="2400" dirty="0">
                <a:latin typeface="Montserrat Classic" panose="020B0604020202020204" charset="0"/>
              </a:rPr>
              <a:t> is a full stack app, which uses MERN Stack.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Classic" panose="020B0604020202020204" charset="0"/>
              </a:rPr>
              <a:t>FRAMEWORK</a:t>
            </a:r>
            <a:r>
              <a:rPr lang="en-US" sz="2400" dirty="0">
                <a:latin typeface="Montserrat Classic" panose="020B0604020202020204" charset="0"/>
              </a:rPr>
              <a:t>: Express.js, ES6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Classic" panose="020B0604020202020204" charset="0"/>
              </a:rPr>
              <a:t>MIDDLEWARE</a:t>
            </a:r>
            <a:r>
              <a:rPr lang="en-US" sz="2400" dirty="0">
                <a:latin typeface="Montserrat Classic" panose="020B0604020202020204" charset="0"/>
              </a:rPr>
              <a:t>: Node.js &amp; Express.js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Classic" panose="020B0604020202020204" charset="0"/>
              </a:rPr>
              <a:t>Session</a:t>
            </a:r>
            <a:r>
              <a:rPr lang="en-US" sz="2400" dirty="0">
                <a:latin typeface="Montserrat Classic" panose="020B0604020202020204" charset="0"/>
              </a:rPr>
              <a:t> </a:t>
            </a:r>
            <a:r>
              <a:rPr lang="en-US" sz="2400" b="1" dirty="0">
                <a:latin typeface="Montserrat Classic" panose="020B0604020202020204" charset="0"/>
              </a:rPr>
              <a:t>Management</a:t>
            </a:r>
            <a:r>
              <a:rPr lang="en-US" sz="2400" dirty="0">
                <a:latin typeface="Montserrat Classic" panose="020B0604020202020204" charset="0"/>
              </a:rPr>
              <a:t>: </a:t>
            </a:r>
            <a:r>
              <a:rPr lang="en-US" sz="2400" dirty="0" err="1">
                <a:latin typeface="Montserrat Classic" panose="020B0604020202020204" charset="0"/>
              </a:rPr>
              <a:t>JsonWebToken</a:t>
            </a: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Classic" panose="020B0604020202020204" charset="0"/>
              </a:rPr>
              <a:t>Back</a:t>
            </a:r>
            <a:r>
              <a:rPr lang="en-US" sz="2400" dirty="0">
                <a:latin typeface="Montserrat Classic" panose="020B0604020202020204" charset="0"/>
              </a:rPr>
              <a:t> </a:t>
            </a:r>
            <a:r>
              <a:rPr lang="en-US" sz="2400" b="1" dirty="0">
                <a:latin typeface="Montserrat Classic" panose="020B0604020202020204" charset="0"/>
              </a:rPr>
              <a:t>end</a:t>
            </a:r>
            <a:r>
              <a:rPr lang="en-US" sz="2400" dirty="0">
                <a:latin typeface="Montserrat Classic" panose="020B0604020202020204" charset="0"/>
              </a:rPr>
              <a:t>: 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Classic" panose="020B0604020202020204" charset="0"/>
              </a:rPr>
              <a:t>Styling</a:t>
            </a:r>
            <a:r>
              <a:rPr lang="en-US" sz="2400" dirty="0">
                <a:latin typeface="Montserrat Classic" panose="020B0604020202020204" charset="0"/>
              </a:rPr>
              <a:t>: Bootstrap, CSS, </a:t>
            </a:r>
            <a:r>
              <a:rPr lang="en-US" sz="2400" dirty="0" err="1">
                <a:latin typeface="Montserrat Classic" panose="020B0604020202020204" charset="0"/>
              </a:rPr>
              <a:t>FontAwesome</a:t>
            </a: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Classic" panose="020B0604020202020204" charset="0"/>
              </a:rPr>
              <a:t>Logo and Images</a:t>
            </a:r>
            <a:r>
              <a:rPr lang="en-US" sz="2400" dirty="0">
                <a:latin typeface="Montserrat Classic" panose="020B0604020202020204" charset="0"/>
              </a:rPr>
              <a:t>: Google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Classic" panose="020B0604020202020204" charset="0"/>
              </a:rPr>
              <a:t>Website Styling</a:t>
            </a:r>
            <a:r>
              <a:rPr lang="en-US" sz="2400" dirty="0">
                <a:latin typeface="Montserrat Classic" panose="020B0604020202020204" charset="0"/>
              </a:rPr>
              <a:t>: Bootstrap &amp;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Montserrat Classic" panose="020B0604020202020204" charset="0"/>
            </a:endParaRPr>
          </a:p>
          <a:p>
            <a:endParaRPr lang="en-US" sz="2400" dirty="0">
              <a:latin typeface="Montserrat Classic" panose="020B0604020202020204" charset="0"/>
            </a:endParaRPr>
          </a:p>
          <a:p>
            <a:endParaRPr lang="en-US" sz="2400" dirty="0">
              <a:latin typeface="Montserrat Classic" panose="020B0604020202020204" charset="0"/>
            </a:endParaRPr>
          </a:p>
          <a:p>
            <a:endParaRPr lang="en-US" sz="2400" dirty="0">
              <a:latin typeface="Montserrat Classic" panose="020B0604020202020204" charset="0"/>
            </a:endParaRPr>
          </a:p>
          <a:p>
            <a:endParaRPr lang="en-US" sz="2400" dirty="0">
              <a:latin typeface="Montserrat Classic" panose="020B0604020202020204" charset="0"/>
            </a:endParaRPr>
          </a:p>
          <a:p>
            <a:endParaRPr lang="en-US" sz="2400" dirty="0">
              <a:latin typeface="Montserrat Classic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261593-6B18-4991-93B0-763AE80C21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8" t="12796" r="12782" b="17470"/>
          <a:stretch/>
        </p:blipFill>
        <p:spPr>
          <a:xfrm rot="16200000">
            <a:off x="-212611" y="2387768"/>
            <a:ext cx="8243441" cy="44585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90897"/>
            <a:ext cx="16230600" cy="33675"/>
          </a:xfrm>
          <a:prstGeom prst="rect">
            <a:avLst/>
          </a:prstGeom>
          <a:solidFill>
            <a:srgbClr val="D9B93E"/>
          </a:solidFill>
        </p:spPr>
      </p:sp>
      <p:grpSp>
        <p:nvGrpSpPr>
          <p:cNvPr id="6" name="Group 6"/>
          <p:cNvGrpSpPr/>
          <p:nvPr/>
        </p:nvGrpSpPr>
        <p:grpSpPr>
          <a:xfrm>
            <a:off x="1028700" y="800688"/>
            <a:ext cx="7888685" cy="2439537"/>
            <a:chOff x="0" y="-304016"/>
            <a:chExt cx="10518246" cy="4714772"/>
          </a:xfrm>
        </p:grpSpPr>
        <p:sp>
          <p:nvSpPr>
            <p:cNvPr id="7" name="TextBox 7"/>
            <p:cNvSpPr txBox="1"/>
            <p:nvPr/>
          </p:nvSpPr>
          <p:spPr>
            <a:xfrm>
              <a:off x="0" y="-304016"/>
              <a:ext cx="10518246" cy="3009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050707"/>
                  </a:solidFill>
                  <a:latin typeface="Abril Fatface"/>
                </a:rPr>
                <a:t>React-App Dependencies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34503"/>
              <a:ext cx="10518246" cy="676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endParaRPr lang="en-US" sz="3400" spc="170" dirty="0">
                <a:solidFill>
                  <a:srgbClr val="D9B93E"/>
                </a:solidFill>
                <a:latin typeface="Abril Fatface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259914" y="-266700"/>
            <a:ext cx="5775019" cy="10694721"/>
          </a:xfrm>
          <a:prstGeom prst="rect">
            <a:avLst/>
          </a:prstGeom>
          <a:solidFill>
            <a:srgbClr val="D9B93E">
              <a:alpha val="49803"/>
            </a:srgbClr>
          </a:solid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8A6B2-8A17-46F6-A6AB-57C20C9E7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244152"/>
            <a:ext cx="6900333" cy="495639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E5008-6869-4F22-8C75-CF376D1A1259}"/>
              </a:ext>
            </a:extLst>
          </p:cNvPr>
          <p:cNvSpPr txBox="1"/>
          <p:nvPr/>
        </p:nvSpPr>
        <p:spPr>
          <a:xfrm>
            <a:off x="1028700" y="3390900"/>
            <a:ext cx="7658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 Classic" panose="020B0604020202020204" charset="0"/>
              </a:rPr>
              <a:t>mdbootstrap</a:t>
            </a:r>
            <a:endParaRPr lang="en-US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 Classic" panose="020B0604020202020204" charset="0"/>
              </a:rPr>
              <a:t>mdbreact</a:t>
            </a:r>
            <a:r>
              <a:rPr lang="en-US" dirty="0">
                <a:latin typeface="Montserrat Classic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react-bootstrap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react-</a:t>
            </a:r>
            <a:r>
              <a:rPr lang="en-US" dirty="0" err="1">
                <a:latin typeface="Montserrat Classic" panose="020B0604020202020204" charset="0"/>
              </a:rPr>
              <a:t>dom</a:t>
            </a:r>
            <a:endParaRPr lang="en-US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react-router-</a:t>
            </a:r>
            <a:r>
              <a:rPr lang="en-US" dirty="0" err="1">
                <a:latin typeface="Montserrat Classic" panose="020B0604020202020204" charset="0"/>
              </a:rPr>
              <a:t>dom</a:t>
            </a:r>
            <a:endParaRPr lang="en-US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react-scripts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90897"/>
            <a:ext cx="16230600" cy="33675"/>
          </a:xfrm>
          <a:prstGeom prst="rect">
            <a:avLst/>
          </a:prstGeom>
          <a:solidFill>
            <a:srgbClr val="D9B93E"/>
          </a:solidFill>
        </p:spPr>
      </p:sp>
      <p:grpSp>
        <p:nvGrpSpPr>
          <p:cNvPr id="6" name="Group 6"/>
          <p:cNvGrpSpPr/>
          <p:nvPr/>
        </p:nvGrpSpPr>
        <p:grpSpPr>
          <a:xfrm>
            <a:off x="1028700" y="800688"/>
            <a:ext cx="7888685" cy="2439537"/>
            <a:chOff x="0" y="-304016"/>
            <a:chExt cx="10518246" cy="4714772"/>
          </a:xfrm>
        </p:grpSpPr>
        <p:sp>
          <p:nvSpPr>
            <p:cNvPr id="7" name="TextBox 7"/>
            <p:cNvSpPr txBox="1"/>
            <p:nvPr/>
          </p:nvSpPr>
          <p:spPr>
            <a:xfrm>
              <a:off x="0" y="-304016"/>
              <a:ext cx="10518246" cy="4362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dirty="0">
                  <a:solidFill>
                    <a:srgbClr val="050707"/>
                  </a:solidFill>
                  <a:latin typeface="Abril Fatface"/>
                </a:rPr>
                <a:t>Server side Dependencies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34503"/>
              <a:ext cx="10518246" cy="676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endParaRPr lang="en-US" sz="3400" spc="170" dirty="0">
                <a:solidFill>
                  <a:srgbClr val="D9B93E"/>
                </a:solidFill>
                <a:latin typeface="Abril Fatface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259914" y="-64644"/>
            <a:ext cx="5775019" cy="10492666"/>
          </a:xfrm>
          <a:prstGeom prst="rect">
            <a:avLst/>
          </a:prstGeom>
          <a:solidFill>
            <a:srgbClr val="D9B93E">
              <a:alpha val="49803"/>
            </a:srgbClr>
          </a:solid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E5008-6869-4F22-8C75-CF376D1A1259}"/>
              </a:ext>
            </a:extLst>
          </p:cNvPr>
          <p:cNvSpPr txBox="1"/>
          <p:nvPr/>
        </p:nvSpPr>
        <p:spPr>
          <a:xfrm>
            <a:off x="1062567" y="3898691"/>
            <a:ext cx="7658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@</a:t>
            </a:r>
            <a:r>
              <a:rPr lang="en-US" dirty="0" err="1">
                <a:latin typeface="Montserrat Classic" panose="020B0604020202020204" charset="0"/>
              </a:rPr>
              <a:t>hapi</a:t>
            </a:r>
            <a:r>
              <a:rPr lang="en-US" dirty="0">
                <a:latin typeface="Montserrat Classic" panose="020B0604020202020204" charset="0"/>
              </a:rPr>
              <a:t>/</a:t>
            </a:r>
            <a:r>
              <a:rPr lang="en-US" dirty="0" err="1">
                <a:latin typeface="Montserrat Classic" panose="020B0604020202020204" charset="0"/>
              </a:rPr>
              <a:t>joi</a:t>
            </a:r>
            <a:endParaRPr lang="en-US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 Classic" panose="020B0604020202020204" charset="0"/>
              </a:rPr>
              <a:t>bcrypt</a:t>
            </a:r>
            <a:endParaRPr lang="en-US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Body-parser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 Classic" panose="020B0604020202020204" charset="0"/>
              </a:rPr>
              <a:t>cors</a:t>
            </a:r>
            <a:endParaRPr lang="en-US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 Classic" panose="020B0604020202020204" charset="0"/>
              </a:rPr>
              <a:t>dotenv</a:t>
            </a:r>
            <a:endParaRPr lang="en-US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express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 Classic" panose="020B0604020202020204" charset="0"/>
              </a:rPr>
              <a:t>jsonwebtoken</a:t>
            </a:r>
            <a:endParaRPr lang="en-US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Classic" panose="020B0604020202020204" charset="0"/>
              </a:rPr>
              <a:t>mongoose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 Classic" panose="020B0604020202020204" charset="0"/>
              </a:rPr>
              <a:t>nodemon</a:t>
            </a:r>
            <a:endParaRPr lang="en-US" dirty="0">
              <a:latin typeface="Montserrat Classic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 Classic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9B1B32-A2E0-42AC-917D-D0141ACB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293" y="2122136"/>
            <a:ext cx="6374789" cy="3795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64958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6982958" y="2696818"/>
            <a:ext cx="874922" cy="124026"/>
          </a:xfrm>
          <a:prstGeom prst="rect">
            <a:avLst/>
          </a:prstGeom>
          <a:solidFill>
            <a:srgbClr val="D9B93E"/>
          </a:solid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E0675F-87CF-CA40-BD0C-55AFBAA7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0" y="1682750"/>
            <a:ext cx="7416800" cy="692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BBDCD0-0A2C-464F-9F1E-691085A7F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100" y="1660593"/>
            <a:ext cx="6191959" cy="6943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1D863-BA7B-4322-9BD5-CB7E239AF3C2}"/>
              </a:ext>
            </a:extLst>
          </p:cNvPr>
          <p:cNvSpPr txBox="1"/>
          <p:nvPr/>
        </p:nvSpPr>
        <p:spPr>
          <a:xfrm>
            <a:off x="3048000" y="99387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Classic" panose="020B0604020202020204" charset="0"/>
              </a:rPr>
              <a:t>Sign In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32C1C-30C8-407B-AC56-D5D28F395ADB}"/>
              </a:ext>
            </a:extLst>
          </p:cNvPr>
          <p:cNvSpPr txBox="1"/>
          <p:nvPr/>
        </p:nvSpPr>
        <p:spPr>
          <a:xfrm>
            <a:off x="11430000" y="993869"/>
            <a:ext cx="488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Classic" panose="020B0604020202020204" charset="0"/>
              </a:rPr>
              <a:t>Doctor’s Registration Page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E7148-25AE-724D-9A57-AA9108C17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419" y="3026317"/>
            <a:ext cx="10058400" cy="4439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F6B0F-554B-4167-A02B-710DE7155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19300"/>
            <a:ext cx="6654430" cy="758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C2D9F4-C814-46B3-A014-36645D695B84}"/>
              </a:ext>
            </a:extLst>
          </p:cNvPr>
          <p:cNvSpPr txBox="1"/>
          <p:nvPr/>
        </p:nvSpPr>
        <p:spPr>
          <a:xfrm>
            <a:off x="2547248" y="1064567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Classic" panose="020B0604020202020204" charset="0"/>
              </a:rPr>
              <a:t>Sign Up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E312A-847D-43A9-B308-DF46861B3AD7}"/>
              </a:ext>
            </a:extLst>
          </p:cNvPr>
          <p:cNvSpPr txBox="1"/>
          <p:nvPr/>
        </p:nvSpPr>
        <p:spPr>
          <a:xfrm>
            <a:off x="11049000" y="1030932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Classic" panose="020B060402020202020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86017132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6982958" y="2696818"/>
            <a:ext cx="874922" cy="124026"/>
          </a:xfrm>
          <a:prstGeom prst="rect">
            <a:avLst/>
          </a:prstGeom>
          <a:solidFill>
            <a:srgbClr val="D9B93E"/>
          </a:solid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0C72A-0545-5546-9871-0E5DB257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37" y="486719"/>
            <a:ext cx="10058400" cy="442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CF7A6-7B2C-EA43-8CC4-4DEE7F1BF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81" y="5188056"/>
            <a:ext cx="6440856" cy="442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84735-ED13-4C06-8AB1-44DBF8252A8E}"/>
              </a:ext>
            </a:extLst>
          </p:cNvPr>
          <p:cNvSpPr txBox="1"/>
          <p:nvPr/>
        </p:nvSpPr>
        <p:spPr>
          <a:xfrm>
            <a:off x="11582400" y="1028700"/>
            <a:ext cx="593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Classic" panose="020B0604020202020204" charset="0"/>
              </a:rPr>
              <a:t>Assignment of Doctor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15259-B477-4E9A-AF11-542CF84421CF}"/>
              </a:ext>
            </a:extLst>
          </p:cNvPr>
          <p:cNvSpPr txBox="1"/>
          <p:nvPr/>
        </p:nvSpPr>
        <p:spPr>
          <a:xfrm>
            <a:off x="11582400" y="56769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Classic" panose="020B0604020202020204" charset="0"/>
              </a:rPr>
              <a:t>Comment Area</a:t>
            </a:r>
          </a:p>
        </p:txBody>
      </p:sp>
    </p:spTree>
    <p:extLst>
      <p:ext uri="{BB962C8B-B14F-4D97-AF65-F5344CB8AC3E}">
        <p14:creationId xmlns:p14="http://schemas.microsoft.com/office/powerpoint/2010/main" val="127344471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228</Words>
  <Application>Microsoft Office PowerPoint</Application>
  <PresentationFormat>Custom</PresentationFormat>
  <Paragraphs>81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 Classic</vt:lpstr>
      <vt:lpstr>Arial</vt:lpstr>
      <vt:lpstr>Montserrat Light</vt:lpstr>
      <vt:lpstr>Calibri</vt:lpstr>
      <vt:lpstr>Abril Fatface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Pursuit of Happiness Presentation</dc:title>
  <dc:creator>Yash Kumar</dc:creator>
  <cp:lastModifiedBy>Yash Kumar</cp:lastModifiedBy>
  <cp:revision>58</cp:revision>
  <dcterms:created xsi:type="dcterms:W3CDTF">2006-08-16T00:00:00Z</dcterms:created>
  <dcterms:modified xsi:type="dcterms:W3CDTF">2020-04-17T16:46:20Z</dcterms:modified>
  <dc:identifier>DAD44OqnLlI</dc:identifier>
</cp:coreProperties>
</file>